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3" r:id="rId9"/>
    <p:sldId id="264" r:id="rId10"/>
    <p:sldId id="265" r:id="rId11"/>
    <p:sldId id="268" r:id="rId12"/>
    <p:sldId id="269" r:id="rId13"/>
    <p:sldId id="279" r:id="rId14"/>
    <p:sldId id="276" r:id="rId15"/>
    <p:sldId id="280" r:id="rId16"/>
    <p:sldId id="281" r:id="rId17"/>
    <p:sldId id="275" r:id="rId18"/>
    <p:sldId id="283" r:id="rId19"/>
    <p:sldId id="284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4F996A-F085-44D7-BBA8-3CD3AF5761E4}" type="datetimeFigureOut">
              <a:rPr lang="pl-PL" smtClean="0"/>
              <a:t>2017-10-25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B5740C-C48C-4D6E-842F-76B869E92D9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fdn.pl/" TargetMode="External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1.wav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5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&amp;url=http://www.sokrates.pl/oferta/&amp;psig=AFQjCNFyUScwTZQ2SKXURB3DA9I4FWw8Sw&amp;ust=147341824339962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35617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ZAPRASZAMY UCZNIÓW KLAS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KLAS II, III G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DO BIBLIOTEKI SZKOLNEJ NA DRUGIM PIĘTRZE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BIBLIOTEKA 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CZYNNA 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PONIEDZIAŁEK-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PIĄTEK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8.00-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14.00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zkoła\AppData\Local\Microsoft\Windows\Temporary Internet Files\Content.IE5\GTNOGGSF\MC900239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1764792" cy="13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DZIAŁALNOŚĆ INFORMACYJNA DYDAKTYCZNA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824536" cy="5112568"/>
          </a:xfrm>
        </p:spPr>
        <p:txBody>
          <a:bodyPr>
            <a:normAutofit fontScale="55000" lnSpcReduction="20000"/>
          </a:bodyPr>
          <a:lstStyle/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900" b="1" dirty="0" smtClean="0">
                <a:latin typeface="Times New Roman" pitchFamily="18" charset="0"/>
                <a:cs typeface="Times New Roman" pitchFamily="18" charset="0"/>
              </a:rPr>
              <a:t>Informacja </a:t>
            </a: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biblioteczna</a:t>
            </a:r>
            <a:r>
              <a:rPr lang="pl-PL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Indywidualny instruktaż</a:t>
            </a:r>
          </a:p>
          <a:p>
            <a:r>
              <a:rPr lang="pl-PL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Zajęcia </a:t>
            </a:r>
            <a:r>
              <a:rPr lang="pl-PL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temat bezpiecznego korzystania z </a:t>
            </a:r>
            <a:r>
              <a:rPr lang="pl-PL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Internetu</a:t>
            </a:r>
          </a:p>
          <a:p>
            <a:r>
              <a:rPr lang="pl-PL" sz="2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Zajęcia z wykorzystaniem edukacyjnych filmów profilaktycznych oraz prezentacji </a:t>
            </a:r>
            <a:r>
              <a:rPr lang="pl-PL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multimedialnych</a:t>
            </a:r>
          </a:p>
          <a:p>
            <a:r>
              <a:rPr lang="pl-PL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Zajęcia </a:t>
            </a:r>
            <a:r>
              <a:rPr lang="pl-PL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biblioterapeutyczne</a:t>
            </a:r>
          </a:p>
          <a:p>
            <a:r>
              <a:rPr lang="pl-PL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Zapoznanie z bibliotekami na terenie miasta Końskie</a:t>
            </a:r>
          </a:p>
          <a:p>
            <a:r>
              <a:rPr lang="pl-PL" sz="2900" b="1" dirty="0" smtClean="0">
                <a:latin typeface="Times New Roman" pitchFamily="18" charset="0"/>
                <a:cs typeface="Times New Roman" pitchFamily="18" charset="0"/>
              </a:rPr>
              <a:t>Informacja </a:t>
            </a: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bibliograficzna, 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Informacja tekstowa, 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Wywieszki i plansze </a:t>
            </a:r>
            <a:r>
              <a:rPr lang="pl-PL" sz="2900" b="1" dirty="0" smtClean="0">
                <a:latin typeface="Times New Roman" pitchFamily="18" charset="0"/>
                <a:cs typeface="Times New Roman" pitchFamily="18" charset="0"/>
              </a:rPr>
              <a:t>informacyjne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Wizualna </a:t>
            </a:r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propaganda książki, czytelnictwa </a:t>
            </a:r>
            <a:endParaRPr lang="pl-PL" sz="2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biblioteki (wystawy, gazetki, plakaty) </a:t>
            </a:r>
            <a:endParaRPr lang="pl-PL" sz="2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Imprezy literackie, montaże słowno- muzyczne. </a:t>
            </a:r>
            <a:endParaRPr lang="pl-PL" sz="2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Konkursy czytelnicze i plastyczne.</a:t>
            </a:r>
          </a:p>
          <a:p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Włączanie się w </a:t>
            </a: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Ogólnopolskie akcje </a:t>
            </a:r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propagujące czytelnictwo: Tydzień Czytania, Tydzień Bibliotek, </a:t>
            </a: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Miesiąc </a:t>
            </a:r>
            <a:r>
              <a:rPr lang="pl-PL" sz="2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Bibliotek.</a:t>
            </a:r>
          </a:p>
          <a:p>
            <a:endParaRPr lang="pl-PL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8194" name="Picture 2" descr="C:\Users\Szkoła\Desktop\do prezet\IMG_229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34256"/>
            <a:ext cx="2376263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Szkoła\Desktop\do prezet\IMG_2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89140"/>
            <a:ext cx="2390010" cy="1792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C:\Users\Szkoła\Desktop\do prezet\IMG_22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1946" y="2991302"/>
            <a:ext cx="1682995" cy="126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64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7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PRACA Z KOŁEM PRZYJACIÓŁ BIBLIOTEKI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789766"/>
            <a:ext cx="4426092" cy="4952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Członkowie Koła Przyjaciół </a:t>
            </a:r>
            <a:r>
              <a:rPr lang="pl-PL" sz="1600" dirty="0" smtClean="0">
                <a:solidFill>
                  <a:schemeClr val="tx1"/>
                </a:solidFill>
              </a:rPr>
              <a:t>Biblioteki:</a:t>
            </a: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aktywnie </a:t>
            </a:r>
            <a:r>
              <a:rPr lang="pl-PL" sz="1600" b="1" dirty="0">
                <a:solidFill>
                  <a:srgbClr val="FF0000"/>
                </a:solidFill>
              </a:rPr>
              <a:t>współpracują</a:t>
            </a:r>
            <a:r>
              <a:rPr lang="pl-PL" sz="1600" dirty="0">
                <a:solidFill>
                  <a:schemeClr val="tx1"/>
                </a:solidFill>
              </a:rPr>
              <a:t> z </a:t>
            </a:r>
            <a:r>
              <a:rPr lang="pl-PL" sz="1600" dirty="0" smtClean="0">
                <a:solidFill>
                  <a:schemeClr val="tx1"/>
                </a:solidFill>
              </a:rPr>
              <a:t>biblioteką</a:t>
            </a:r>
            <a:endParaRPr lang="pl-PL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polecają ciekawą literaturę innym czytelnikom, </a:t>
            </a:r>
            <a:r>
              <a:rPr lang="pl-PL" sz="1600" dirty="0" smtClean="0">
                <a:solidFill>
                  <a:schemeClr val="tx1"/>
                </a:solidFill>
              </a:rPr>
              <a:t>uczestniczą w konkursach</a:t>
            </a:r>
            <a:endParaRPr lang="pl-PL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piszą </a:t>
            </a:r>
            <a:r>
              <a:rPr lang="pl-PL" sz="1600" dirty="0">
                <a:solidFill>
                  <a:schemeClr val="tx1"/>
                </a:solidFill>
              </a:rPr>
              <a:t>recenzje publikowane w </a:t>
            </a:r>
            <a:r>
              <a:rPr lang="pl-PL" sz="1600" b="1" dirty="0">
                <a:solidFill>
                  <a:srgbClr val="FF0000"/>
                </a:solidFill>
              </a:rPr>
              <a:t>Kąciku Dobrej </a:t>
            </a:r>
            <a:r>
              <a:rPr lang="pl-PL" sz="1600" b="1" dirty="0" smtClean="0">
                <a:solidFill>
                  <a:srgbClr val="FF0000"/>
                </a:solidFill>
              </a:rPr>
              <a:t>Książki</a:t>
            </a: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służą </a:t>
            </a:r>
            <a:r>
              <a:rPr lang="pl-PL" sz="1600" dirty="0">
                <a:solidFill>
                  <a:schemeClr val="tx1"/>
                </a:solidFill>
              </a:rPr>
              <a:t>pomocą w organizowaniu imprez odbywających się w </a:t>
            </a:r>
            <a:r>
              <a:rPr lang="pl-PL" sz="1600" dirty="0" smtClean="0">
                <a:solidFill>
                  <a:schemeClr val="tx1"/>
                </a:solidFill>
              </a:rPr>
              <a:t>bibliotece, tj. biorą aktywny udział w </a:t>
            </a:r>
            <a:r>
              <a:rPr lang="pl-PL" sz="1600" b="1" dirty="0" smtClean="0">
                <a:solidFill>
                  <a:srgbClr val="FF0000"/>
                </a:solidFill>
              </a:rPr>
              <a:t>Międzynarodowym Miesiącu </a:t>
            </a:r>
            <a:r>
              <a:rPr lang="pl-PL" sz="1600" b="1" dirty="0">
                <a:solidFill>
                  <a:srgbClr val="FF0000"/>
                </a:solidFill>
              </a:rPr>
              <a:t>Bibliotek Szkolnych, </a:t>
            </a:r>
            <a:r>
              <a:rPr lang="pl-PL" sz="1600" b="1" dirty="0" smtClean="0">
                <a:solidFill>
                  <a:srgbClr val="FF0000"/>
                </a:solidFill>
              </a:rPr>
              <a:t>andrzejkach </a:t>
            </a:r>
            <a:r>
              <a:rPr lang="pl-PL" sz="1600" b="1" dirty="0">
                <a:solidFill>
                  <a:srgbClr val="FF0000"/>
                </a:solidFill>
              </a:rPr>
              <a:t>oraz </a:t>
            </a:r>
            <a:r>
              <a:rPr lang="pl-PL" sz="1600" b="1" dirty="0" smtClean="0">
                <a:solidFill>
                  <a:srgbClr val="FF0000"/>
                </a:solidFill>
              </a:rPr>
              <a:t>przedstawieniach     i imprezach bibliotecznych </a:t>
            </a: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dbają </a:t>
            </a:r>
            <a:r>
              <a:rPr lang="pl-PL" sz="1600" dirty="0">
                <a:solidFill>
                  <a:schemeClr val="tx1"/>
                </a:solidFill>
              </a:rPr>
              <a:t>o porządek i dekorację </a:t>
            </a:r>
            <a:r>
              <a:rPr lang="pl-PL" sz="1600" dirty="0" smtClean="0">
                <a:solidFill>
                  <a:schemeClr val="tx1"/>
                </a:solidFill>
              </a:rPr>
              <a:t>biblioteki</a:t>
            </a:r>
            <a:endParaRPr lang="pl-PL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chemeClr val="tx1"/>
                </a:solidFill>
              </a:rPr>
              <a:t>rozwijają </a:t>
            </a:r>
            <a:r>
              <a:rPr lang="pl-PL" sz="1600" dirty="0">
                <a:solidFill>
                  <a:schemeClr val="tx1"/>
                </a:solidFill>
              </a:rPr>
              <a:t>swoje zdolności manualne </a:t>
            </a:r>
            <a:r>
              <a:rPr lang="pl-PL" sz="1600" dirty="0" smtClean="0">
                <a:solidFill>
                  <a:schemeClr val="tx1"/>
                </a:solidFill>
              </a:rPr>
              <a:t>                             na </a:t>
            </a:r>
            <a:r>
              <a:rPr lang="pl-PL" sz="1600" b="1" dirty="0">
                <a:solidFill>
                  <a:srgbClr val="FF0000"/>
                </a:solidFill>
              </a:rPr>
              <a:t>warsztatach </a:t>
            </a:r>
            <a:r>
              <a:rPr lang="pl-PL" sz="1600" b="1" dirty="0" err="1">
                <a:solidFill>
                  <a:srgbClr val="FF0000"/>
                </a:solidFill>
              </a:rPr>
              <a:t>scrapbookingowych</a:t>
            </a:r>
            <a:r>
              <a:rPr lang="pl-PL" sz="1600" dirty="0">
                <a:solidFill>
                  <a:schemeClr val="tx1"/>
                </a:solidFill>
              </a:rPr>
              <a:t>, podczas których poznają podstawy pracy artystycznej z </a:t>
            </a:r>
            <a:r>
              <a:rPr lang="pl-PL" sz="1600" dirty="0" smtClean="0">
                <a:solidFill>
                  <a:schemeClr val="tx1"/>
                </a:solidFill>
              </a:rPr>
              <a:t>papierem. Efektem </a:t>
            </a:r>
            <a:r>
              <a:rPr lang="pl-PL" sz="1600" dirty="0">
                <a:solidFill>
                  <a:schemeClr val="tx1"/>
                </a:solidFill>
              </a:rPr>
              <a:t>tych prac są </a:t>
            </a:r>
            <a:r>
              <a:rPr lang="pl-PL" sz="1600" dirty="0" smtClean="0">
                <a:solidFill>
                  <a:schemeClr val="tx1"/>
                </a:solidFill>
              </a:rPr>
              <a:t>ozdoby</a:t>
            </a:r>
            <a:r>
              <a:rPr lang="pl-PL" sz="1600" dirty="0">
                <a:solidFill>
                  <a:schemeClr val="tx1"/>
                </a:solidFill>
              </a:rPr>
              <a:t>, które </a:t>
            </a:r>
            <a:r>
              <a:rPr lang="pl-PL" sz="1600" dirty="0" smtClean="0">
                <a:solidFill>
                  <a:schemeClr val="tx1"/>
                </a:solidFill>
              </a:rPr>
              <a:t>upiększają czytelnię  (zakładki, ozdoby  </a:t>
            </a:r>
            <a:r>
              <a:rPr lang="pl-PL" sz="1600" dirty="0">
                <a:solidFill>
                  <a:schemeClr val="tx1"/>
                </a:solidFill>
              </a:rPr>
              <a:t>świąteczne, </a:t>
            </a:r>
            <a:r>
              <a:rPr lang="pl-PL" sz="1600" dirty="0" smtClean="0">
                <a:solidFill>
                  <a:schemeClr val="tx1"/>
                </a:solidFill>
              </a:rPr>
              <a:t>origami itp.)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12" y="5566670"/>
            <a:ext cx="1646063" cy="1237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95" y="5877271"/>
            <a:ext cx="1152525" cy="86518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Szkoła\Desktop\dokumenty bibl. 2012.13\zdjęcia 2012.13\biblioteka zdj.12.13\KPB\Ola\IMG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7" y="4941168"/>
            <a:ext cx="1248139" cy="93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zkoła\Desktop\dokumenty bibl. 2012.13\zdjęcia 2012.13\biblioteka zdj.12.13\Nowy folder\IMG_22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67" y="2634928"/>
            <a:ext cx="1613612" cy="1210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Szkoła\Desktop\dokumenty biblioteki 2015.16\zdjęcia 2015.2016\biblioteka\zdj. podpórki\zuzia podpórk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727" y="1196752"/>
            <a:ext cx="1253348" cy="118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Szkoła\Desktop\dokumenty biblioteki 2015.16\zdjęcia 2015.2016\biblioteka\andrzejki\IMG_59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1580"/>
            <a:ext cx="1666579" cy="1249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zkoła\Desktop\Dzień czekolady\DSC047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52" y="3539876"/>
            <a:ext cx="1640366" cy="123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Szkoła\Desktop\dokumenty biblioteki 2015.16\zdjęcia 2015.2016\zakonczenie roku KPB\DSC053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9" y="1478689"/>
            <a:ext cx="1754288" cy="13157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zkoła\Desktop\dokumenty biblioteki 2015.16\zdjęcia 2015.2016\zakonczenie roku KPB\DSC053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20" y="2630267"/>
            <a:ext cx="1883702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Szkoła\Desktop\dokumenty biblioteki 2015.16\zajęcia arteterapia -zdjęcia\DSC097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29" y="4230713"/>
            <a:ext cx="1595669" cy="1196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zkoła\Desktop\dokumenty bibl. 2012.13\zdjęcia 2012.13\biblioteka zdj.12.13\KPB\KPB na str\DSC049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21" y="4347345"/>
            <a:ext cx="1440160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INTERNETOWE CENTRUM INFORMACJI MULTIMEDIALNEJ - ICIM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76126" y="1988840"/>
            <a:ext cx="4051858" cy="4608512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Cztery stanowiska komputerowe                           służące do celów edukacyjnych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Przestrzeganie zasad właściwego korzystania ze sprzętu komputerowego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Zwracanie uwagi na wiarygodność stron internetowych i rzetelność informacji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Uczenie bezpiecznego poruszania się w sieci, przeciwdziałanie cyberprzemocy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9"/>
            <a:ext cx="3816424" cy="286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Cykliczne imprezy i akcje w bibliotece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822192" cy="63976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b="1" dirty="0" smtClean="0"/>
              <a:t>Cały rok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176464" cy="424847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„Ogród pełen książek</a:t>
            </a:r>
            <a:r>
              <a:rPr lang="pl-PL" sz="2800" b="1" dirty="0" smtClean="0">
                <a:solidFill>
                  <a:srgbClr val="C00000"/>
                </a:solidFill>
              </a:rPr>
              <a:t>”</a:t>
            </a:r>
            <a:r>
              <a:rPr lang="pl-PL" sz="2800" dirty="0"/>
              <a:t>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 </a:t>
            </a:r>
            <a:r>
              <a:rPr lang="pl-PL" sz="2400" dirty="0" smtClean="0"/>
              <a:t>Akcja propagująca czytelnictwo. </a:t>
            </a:r>
          </a:p>
          <a:p>
            <a:pPr marL="0" indent="0">
              <a:buNone/>
            </a:pPr>
            <a:r>
              <a:rPr lang="pl-PL" b="1" dirty="0" smtClean="0"/>
              <a:t>Podczas </a:t>
            </a:r>
            <a:r>
              <a:rPr lang="pl-PL" b="1" dirty="0"/>
              <a:t>długich przerw nauczyciele różnych przedmiotów czytają głośno fragmenty ciekawych książek. </a:t>
            </a:r>
            <a:r>
              <a:rPr lang="pl-PL" b="1" dirty="0" smtClean="0"/>
              <a:t>Odbywa się krótka rozmowa o czytanej pozycji, goście zachęcają do wypożyczania i poznania dalszych losów bohaterów. </a:t>
            </a:r>
          </a:p>
          <a:p>
            <a:endParaRPr lang="pl-PL" sz="2800" b="1" dirty="0">
              <a:solidFill>
                <a:srgbClr val="C00000"/>
              </a:solidFill>
            </a:endParaRP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528392" cy="100811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Możliwość zdobycia punktów z zachowania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2636912"/>
            <a:ext cx="4176464" cy="3960440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pl-PL" b="1" dirty="0">
                <a:solidFill>
                  <a:srgbClr val="C00000"/>
                </a:solidFill>
              </a:rPr>
              <a:t>„Kącik Dobrej Książki”- </a:t>
            </a:r>
            <a:r>
              <a:rPr lang="pl-PL" dirty="0">
                <a:solidFill>
                  <a:srgbClr val="073E87"/>
                </a:solidFill>
              </a:rPr>
              <a:t>możesz napisać recenzję wybranej pozycji  z naszych zbiorów, opublikujemy ją na stronie </a:t>
            </a:r>
            <a:r>
              <a:rPr lang="pl-PL" dirty="0" smtClean="0">
                <a:solidFill>
                  <a:srgbClr val="073E87"/>
                </a:solidFill>
              </a:rPr>
              <a:t>szkoły</a:t>
            </a:r>
            <a:endParaRPr lang="pl-PL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r>
              <a:rPr lang="pl-PL" sz="2100" b="1" dirty="0">
                <a:solidFill>
                  <a:srgbClr val="C00000"/>
                </a:solidFill>
              </a:rPr>
              <a:t>„Podaruj książkę, czasopismo  bibliotece szkolnej”- </a:t>
            </a:r>
            <a:r>
              <a:rPr lang="pl-PL" dirty="0">
                <a:solidFill>
                  <a:srgbClr val="073E87"/>
                </a:solidFill>
              </a:rPr>
              <a:t>możesz ofiarować książki, czasopisma   do biblioteki szkolnej</a:t>
            </a:r>
          </a:p>
          <a:p>
            <a:endParaRPr lang="pl-PL" sz="1000" dirty="0" smtClean="0"/>
          </a:p>
        </p:txBody>
      </p:sp>
    </p:spTree>
    <p:extLst>
      <p:ext uri="{BB962C8B-B14F-4D97-AF65-F5344CB8AC3E}">
        <p14:creationId xmlns:p14="http://schemas.microsoft.com/office/powerpoint/2010/main" val="34637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MIĘDZYNARODOWY MIESIĄC BIBLIOTEK SZKOLNYCH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3743272" cy="111301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 smtClean="0"/>
              <a:t>PAŹDZIERNIK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 smtClean="0"/>
              <a:t>COROCZNE OBCHODY</a:t>
            </a:r>
            <a:endParaRPr lang="pl-PL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572000" y="3501008"/>
            <a:ext cx="3822192" cy="2697163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KONKURSY</a:t>
            </a:r>
          </a:p>
          <a:p>
            <a:r>
              <a:rPr lang="pl-PL" sz="2400" b="1" dirty="0" smtClean="0"/>
              <a:t>WYSTAWY</a:t>
            </a:r>
          </a:p>
          <a:p>
            <a:r>
              <a:rPr lang="pl-PL" sz="2400" b="1" dirty="0" smtClean="0"/>
              <a:t>PREZENTACJE</a:t>
            </a:r>
          </a:p>
          <a:p>
            <a:r>
              <a:rPr lang="pl-PL" sz="2400" b="1" dirty="0" smtClean="0"/>
              <a:t>GŁOŚNE CZYTANIE KSIĄŻEK</a:t>
            </a:r>
          </a:p>
          <a:p>
            <a:r>
              <a:rPr lang="pl-PL" sz="2400" b="1" dirty="0" smtClean="0"/>
              <a:t>PLEBISCYTY</a:t>
            </a:r>
            <a:endParaRPr lang="pl-PL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5717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1728192" cy="171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2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ANDRZEJKI W BIBLIOTECE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3822192" cy="63976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pl-PL" b="1" dirty="0" smtClean="0"/>
              <a:t>LISTOPAD</a:t>
            </a: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2" y="2101007"/>
            <a:ext cx="3822192" cy="63976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ZABAWNE WRÓŻBY                         W BIBLIOTECE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6016" y="2924944"/>
            <a:ext cx="3960440" cy="3456384"/>
          </a:xfrm>
        </p:spPr>
        <p:txBody>
          <a:bodyPr>
            <a:normAutofit/>
          </a:bodyPr>
          <a:lstStyle/>
          <a:p>
            <a:r>
              <a:rPr lang="pl-PL" dirty="0" smtClean="0"/>
              <a:t>wróżby z owoców, kolorów, gwiazd, magicznych kości,                    z daty urodzenia</a:t>
            </a:r>
          </a:p>
          <a:p>
            <a:r>
              <a:rPr lang="pl-PL" dirty="0" smtClean="0"/>
              <a:t>Ciasteczko z wróżbą</a:t>
            </a:r>
          </a:p>
          <a:p>
            <a:r>
              <a:rPr lang="pl-PL" dirty="0"/>
              <a:t>Przepowiednie </a:t>
            </a:r>
            <a:r>
              <a:rPr lang="pl-PL" dirty="0" smtClean="0"/>
              <a:t> –imię</a:t>
            </a:r>
            <a:r>
              <a:rPr lang="pl-PL" dirty="0"/>
              <a:t>, zawód, wygląd, charakter przyszłego wybranka, czy wybranki </a:t>
            </a:r>
            <a:r>
              <a:rPr lang="pl-PL" dirty="0" smtClean="0"/>
              <a:t>serca</a:t>
            </a:r>
          </a:p>
          <a:p>
            <a:r>
              <a:rPr lang="pl-PL" dirty="0" smtClean="0"/>
              <a:t>Jabłka, orzechy, cukierki</a:t>
            </a:r>
          </a:p>
          <a:p>
            <a:r>
              <a:rPr lang="pl-PL" dirty="0" smtClean="0"/>
              <a:t>Przysłowia, cytaty andrzejkowe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Szkoła\Desktop\dokumenty biblioteki 2015.16\zdjęcia 2015.2016\biblioteka\andrzejki\wysyłka\IMG_5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3" y="2492896"/>
            <a:ext cx="2013620" cy="15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zkoła\Desktop\dokumenty biblioteki 2015.16\zdjęcia 2015.2016\biblioteka\andrzejki\wysyłka\IMG_5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5" y="2420888"/>
            <a:ext cx="2047776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zkoła\Desktop\dokumenty biblioteki 2015.16\zdjęcia 2015.2016\biblioteka\andrzejki\wysyłka\IMG_5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221088"/>
            <a:ext cx="1471712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zkoła\Desktop\dokumenty biblioteki 2015.16\zdjęcia 2015.2016\biblioteka\andrzejki\wysyłka\IMG_58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4077072"/>
            <a:ext cx="1855755" cy="13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zkoła\Desktop\dokumenty biblioteki 2015.16\zdjęcia 2015.2016\biblioteka\andrzejki\wysyłka\IMG_59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8" y="5478841"/>
            <a:ext cx="1339948" cy="10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zkoła\Desktop\dokumenty biblioteki 2015.16\zdjęcia 2015.2016\biblioteka\andrzejki\wysyłka\IMG_59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1423706" cy="10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ŚWIĘTA W BIBLIOTECE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822192" cy="63976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b="1" dirty="0" smtClean="0"/>
              <a:t>DEKORACJE ŚWIĄTECZNE</a:t>
            </a: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2" y="2564904"/>
            <a:ext cx="3960440" cy="864096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b="1" dirty="0" smtClean="0"/>
              <a:t>PRACE WYKONANE PRZEZ UCZNIÓW GIMNAZJUM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868144" y="3573016"/>
            <a:ext cx="2742072" cy="1944216"/>
          </a:xfrm>
        </p:spPr>
        <p:txBody>
          <a:bodyPr/>
          <a:lstStyle/>
          <a:p>
            <a:r>
              <a:rPr lang="pl-PL" dirty="0" smtClean="0"/>
              <a:t>Ozdoby wykonywane                       są podczas dłuższych przerw</a:t>
            </a:r>
          </a:p>
        </p:txBody>
      </p:sp>
      <p:pic>
        <p:nvPicPr>
          <p:cNvPr id="2050" name="Picture 2" descr="C:\Users\Szkoła\Documents\Documents\dokumenty biblioteki\dokumenty bibl.2014.15\zdjęcia 2014.15\wystawa prac bibl\DSC02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1854"/>
            <a:ext cx="2733700" cy="20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zkoła\Documents\Documents\dokumenty biblioteki\dokumenty bibl.2014.15\zdjęcia 2014.15\wystawa prac bibl\DSC02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5"/>
            <a:ext cx="2488825" cy="18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zkoła\Documents\Documents\dokumenty biblioteki\dokumenty bibl.2014.15\zdjęcia 2014.15\wystawa prac bibl\DSC02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488825" cy="18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BEZPIECZEŃSTWO W SIECI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822192" cy="121582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pl-PL" sz="5200" b="1" dirty="0" smtClean="0">
                <a:solidFill>
                  <a:srgbClr val="FF0000"/>
                </a:solidFill>
              </a:rPr>
              <a:t>Luty</a:t>
            </a:r>
            <a:r>
              <a:rPr lang="pl-PL" b="1" dirty="0" smtClean="0">
                <a:solidFill>
                  <a:srgbClr val="FF0000"/>
                </a:solidFill>
              </a:rPr>
              <a:t> – miesiącem </a:t>
            </a:r>
            <a:r>
              <a:rPr lang="pl-PL" b="1" dirty="0" smtClean="0"/>
              <a:t>bezpieczeństwa w Internecie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27985" y="2564905"/>
            <a:ext cx="4259964" cy="28803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propagowanie kursów </a:t>
            </a:r>
            <a:r>
              <a:rPr lang="pl-PL" b="1" dirty="0" smtClean="0">
                <a:solidFill>
                  <a:srgbClr val="FF0000"/>
                </a:solidFill>
              </a:rPr>
              <a:t>                                 e-learningowych dotyczących Bezpieczeństwa w Sieci                                                                </a:t>
            </a:r>
            <a:r>
              <a:rPr lang="pl-PL" b="1" dirty="0" smtClean="0"/>
              <a:t>na </a:t>
            </a:r>
            <a:r>
              <a:rPr lang="pl-PL" b="1" dirty="0" smtClean="0">
                <a:hlinkClick r:id="rId3"/>
              </a:rPr>
              <a:t>www.edu.fdn.pl</a:t>
            </a:r>
            <a:r>
              <a:rPr lang="pl-PL" b="1" dirty="0" smtClean="0"/>
              <a:t> ( możliwość zdobycia punktów z zachowania) 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0000"/>
                </a:solidFill>
              </a:rPr>
              <a:t>helpline.org.pl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fdn.pl </a:t>
            </a:r>
            <a:r>
              <a:rPr lang="pl-PL" b="1" dirty="0" smtClean="0"/>
              <a:t> (</a:t>
            </a:r>
            <a:r>
              <a:rPr lang="pl-PL" b="1" dirty="0"/>
              <a:t>pomoc dzieciom krzywdzonym, ich rodzinom, opiekunom</a:t>
            </a:r>
            <a:r>
              <a:rPr lang="pl-PL" b="1" dirty="0" smtClean="0"/>
              <a:t>)</a:t>
            </a:r>
          </a:p>
          <a:p>
            <a:r>
              <a:rPr lang="pl-PL" b="1" dirty="0">
                <a:solidFill>
                  <a:srgbClr val="FF0000"/>
                </a:solidFill>
              </a:rPr>
              <a:t>d</a:t>
            </a:r>
            <a:r>
              <a:rPr lang="pl-PL" b="1" dirty="0" smtClean="0">
                <a:solidFill>
                  <a:srgbClr val="FF0000"/>
                </a:solidFill>
              </a:rPr>
              <a:t>bi.pl </a:t>
            </a:r>
            <a:r>
              <a:rPr lang="pl-PL" b="1" dirty="0" smtClean="0"/>
              <a:t> (Dzień </a:t>
            </a:r>
            <a:r>
              <a:rPr lang="pl-PL" b="1" dirty="0"/>
              <a:t>B</a:t>
            </a:r>
            <a:r>
              <a:rPr lang="pl-PL" b="1" dirty="0" smtClean="0"/>
              <a:t>ezpiecznego Internetu)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31428" y="1700808"/>
            <a:ext cx="3822192" cy="6397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 smtClean="0"/>
              <a:t>Coroczne działania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7544" y="3140968"/>
            <a:ext cx="4039233" cy="324036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Gazetka tematyczna, </a:t>
            </a:r>
          </a:p>
          <a:p>
            <a:r>
              <a:rPr lang="pl-PL" sz="2400" b="1" dirty="0" smtClean="0"/>
              <a:t>zajęcia w ICIM na temat bezpieczeństwa w Internecie,</a:t>
            </a:r>
          </a:p>
          <a:p>
            <a:r>
              <a:rPr lang="pl-PL" sz="2400" b="1" dirty="0" smtClean="0"/>
              <a:t>Prezentacje multimedialne o zagrożeniach w sieci</a:t>
            </a:r>
          </a:p>
          <a:p>
            <a:r>
              <a:rPr lang="pl-PL" sz="2400" b="1" dirty="0" smtClean="0"/>
              <a:t> konkursy, kursy dla uczniów</a:t>
            </a:r>
          </a:p>
        </p:txBody>
      </p:sp>
      <p:pic>
        <p:nvPicPr>
          <p:cNvPr id="11266" name="Picture 2" descr="C:\Users\Szkoła\Desktop\kurs intern. 2013\DSC05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15285"/>
            <a:ext cx="101960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40" y="5517232"/>
            <a:ext cx="1229121" cy="92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00644"/>
            <a:ext cx="1421143" cy="10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BIBLIOTEK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3822192" cy="855786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b="1" dirty="0" smtClean="0"/>
              <a:t>MAJ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2780928"/>
            <a:ext cx="4101851" cy="3816424"/>
          </a:xfrm>
        </p:spPr>
        <p:txBody>
          <a:bodyPr>
            <a:normAutofit fontScale="92500" lnSpcReduction="1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imprezy dla społeczności szkolnej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montaże słowno- muzyczne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spotkania z autorami, </a:t>
            </a:r>
          </a:p>
          <a:p>
            <a:r>
              <a:rPr lang="pl-PL" sz="2800" b="1" dirty="0">
                <a:solidFill>
                  <a:schemeClr val="tx1"/>
                </a:solidFill>
              </a:rPr>
              <a:t>z</a:t>
            </a:r>
            <a:r>
              <a:rPr lang="pl-PL" sz="2800" b="1" dirty="0" smtClean="0">
                <a:solidFill>
                  <a:schemeClr val="tx1"/>
                </a:solidFill>
              </a:rPr>
              <a:t>apraszanie gości</a:t>
            </a:r>
          </a:p>
          <a:p>
            <a:r>
              <a:rPr lang="pl-PL" sz="2800" b="1" dirty="0" smtClean="0">
                <a:solidFill>
                  <a:schemeClr val="tx1"/>
                </a:solidFill>
              </a:rPr>
              <a:t>wystawy, gazetki, konkursy, zabawy</a:t>
            </a:r>
          </a:p>
          <a:p>
            <a:r>
              <a:rPr lang="pl-PL" sz="2800" b="1" dirty="0">
                <a:solidFill>
                  <a:schemeClr val="tx1"/>
                </a:solidFill>
              </a:rPr>
              <a:t>g</a:t>
            </a:r>
            <a:r>
              <a:rPr lang="pl-PL" sz="2800" b="1" dirty="0" smtClean="0">
                <a:solidFill>
                  <a:schemeClr val="tx1"/>
                </a:solidFill>
              </a:rPr>
              <a:t>łośne czytanie 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400" dirty="0" smtClean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38216" cy="136815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pl-PL" b="1" dirty="0" smtClean="0"/>
              <a:t>OGÓLNOPOLSKA  AKCJA PROMUJĄCA CZYTELNICTWO                  I POPULARYZUJĄCA BIBLIOTEKI</a:t>
            </a:r>
            <a:endParaRPr lang="pl-PL" b="1" dirty="0"/>
          </a:p>
        </p:txBody>
      </p:sp>
      <p:pic>
        <p:nvPicPr>
          <p:cNvPr id="3075" name="Picture 3" descr="C:\Users\Szkoła\Desktop\beznazwy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1340"/>
            <a:ext cx="16865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zkoła\Desktop\beznazw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OGÓLNOPOLSKIE AKCJE MASOWEGO CZYTANIA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3822192" cy="63976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b="1" dirty="0" smtClean="0"/>
              <a:t>CZERWIEC</a:t>
            </a: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16016" y="2132856"/>
            <a:ext cx="3754376" cy="1185019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sz="3200" b="1" dirty="0" smtClean="0"/>
              <a:t>Tydzień czytania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6015" y="3429001"/>
            <a:ext cx="3751201" cy="136815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3200" b="1" dirty="0" smtClean="0"/>
              <a:t>Akcje masowego czytania</a:t>
            </a:r>
            <a:endParaRPr lang="pl-PL" sz="3200" b="1" dirty="0"/>
          </a:p>
        </p:txBody>
      </p:sp>
      <p:pic>
        <p:nvPicPr>
          <p:cNvPr id="4098" name="Picture 2" descr="C:\Users\Szkoła\Documents\Documents\dokumenty biblioteki\dokumenty bibl.2014.15\Tydzień czytania\DSCN63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156057" cy="16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zkoła\Documents\Documents\dokumenty biblioteki\dokumenty bibl.2014.15\Tydzień czytania\IMG_5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256251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gim1konskie.pl/2015_16/115_czytanie/images/DSC05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671138"/>
            <a:ext cx="2808311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KIERUNKI GROMADZENIA ZBIORÓW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105902" cy="3874462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Wydawnictwa informacyjne, </a:t>
            </a:r>
            <a:endParaRPr lang="pl-PL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Wydawnictwa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popularnonaukowe</a:t>
            </a:r>
          </a:p>
          <a:p>
            <a:endParaRPr lang="pl-P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Wydawnictwa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albumowe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Zbiór albumów: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przyrodniczych 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malarskich </a:t>
            </a: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krajoznawczych 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C:\Users\Szkoła\Desktop\do prezet\IMG_22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916832"/>
            <a:ext cx="2598564" cy="1948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354944" y="1628800"/>
            <a:ext cx="4248472" cy="711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KSIĘGOZBIÓR PODRĘCZNY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zkoła\Desktop\do prezet\IMG_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3212" y="4099838"/>
            <a:ext cx="3086085" cy="1828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1" y="3573016"/>
            <a:ext cx="3943004" cy="3003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288031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ZAPRASZAMY</a:t>
            </a:r>
            <a:br>
              <a:rPr lang="pl-PL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UCZNIÓW </a:t>
            </a:r>
            <a:endParaRPr lang="pl-PL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5004048" y="1268760"/>
            <a:ext cx="1967096" cy="23042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DO WYPOŻYCZANIA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 CZYTANIA KSIĄŻEK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DO UCZESTNICZENIA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 KONKURSACH BIBLIOTECZNYCH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DO WSPÓŁPRACY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Z BIBLIOTEKĄ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SZKOLNĄ</a:t>
            </a:r>
            <a:endParaRPr lang="pl-PL" b="1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549844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"Książka jest życiem naszych czasów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."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1026" name="Picture 2" descr="C:\Users\Szkoła\Desktop\cropped-tapeta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542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2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Gromadzenie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032448" cy="4824536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Lektury </a:t>
            </a:r>
            <a:r>
              <a:rPr lang="pl-PL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szkolne </a:t>
            </a:r>
            <a:endParaRPr lang="pl-PL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Literatura piękna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powieści, opowiadania: obyczajowe, przygodowe, historyczne, wojenne,  fantastyczne, kryminalne, sensacyjne, biograficzne; poezja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dramat. 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Wydzielony księgozbiór                      z nowościami                                       i najpoczytniejszymi książkami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młodzieżowymi </a:t>
            </a:r>
            <a:endParaRPr lang="pl-P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Literatura popularnonaukowa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Literatura pedagogiczna </a:t>
            </a:r>
          </a:p>
          <a:p>
            <a:endParaRPr lang="pl-PL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zkoła\Desktop\do prezet\IMG_22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58604" cy="2218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zkoła\Desktop\do prezet\IMG_2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110088" cy="2332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352800" cy="1252728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Literatura regionalna</a:t>
            </a:r>
            <a:r>
              <a:rPr lang="pl-PL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Mapy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Plany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miasta,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Albumy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Informatory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Przewodniki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Utwory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pisarzy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Kielecczyzny 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Książki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poświęcone historii regionu </a:t>
            </a:r>
          </a:p>
          <a:p>
            <a:pPr>
              <a:buFont typeface="Wingdings" pitchFamily="2" charset="2"/>
              <a:buChar char="Ø"/>
            </a:pPr>
            <a:endParaRPr lang="pl-P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984443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MATERIAŁY AUDIOWIZUALNE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3822192" cy="4104456"/>
          </a:xfrm>
        </p:spPr>
        <p:txBody>
          <a:bodyPr/>
          <a:lstStyle/>
          <a:p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ektury </a:t>
            </a: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szkolne </a:t>
            </a: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na </a:t>
            </a: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płytach VHS, DVD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Pomoce </a:t>
            </a: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audiowizualne </a:t>
            </a:r>
            <a:endParaRPr lang="pl-PL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z </a:t>
            </a: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różnych </a:t>
            </a: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dziedzin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wiedzy </a:t>
            </a:r>
          </a:p>
          <a:p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Filmy </a:t>
            </a:r>
            <a:r>
              <a:rPr lang="pl-P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DVD na lekcje </a:t>
            </a:r>
            <a:r>
              <a:rPr lang="pl-P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wychowawcze: profilaktyka uzależnień, bezpieczeństwo                         w Internecie.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099" name="Picture 3" descr="C:\Users\Szkoła\Desktop\do prezet\IMG_23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2671589" cy="20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zkoła\Desktop\do prezet\IMG_2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46" y="1484784"/>
            <a:ext cx="2429332" cy="32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CZASOPISMA MŁODZIEŻOWE prenumerowane na bieżąco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„Victor Gimnazjalista”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„Wiedza i Życie”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zkoła\Desktop\do prezet\IMG_22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Bestsellery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4176464" cy="403244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Bogaty zbiór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nowości!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Książki cieszące się popularnością  wśród młodzieży -  zakupione                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realizowanego w 2016/2017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Narodowego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Rozwoju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Czytelnictwa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Wolny dostęp do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półek                z nowościami -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samodzielnego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przejrzenia ciekawych książek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UDOSTĘPNIANIE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822192" cy="4104456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Wypożyczenia 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domu, 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miejscu w czytelni, 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Wypożyczenia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kompletów do pracowni 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przedmiotowych </a:t>
            </a:r>
          </a:p>
          <a:p>
            <a:endParaRPr lang="pl-PL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Księgozbiór udostępniany jest w programie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komputerowym MOL OPTIVUM,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uczniowie są zarejestrowani w systemie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elektronicznym w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układzie alfabetycznym oraz według klas. 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Czytelnik może wypożyczyć trzy książki na okres miesiąca                     (w tym jedna lektura).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AutoShape 2" descr="Znalezione obrazy dla zapytania udostepnianie księgozbioru za pomocą czytnika kodów kreskowych w bibliote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108520" y="-4779912"/>
            <a:ext cx="6096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324100" cy="197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KATALOGI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664862"/>
            <a:ext cx="3822192" cy="478847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Katalog elektroniczny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alfabetyczny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tytułowy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Systematyczny wg UKD,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Działowy dla literatury pięknej,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Katalog materiałów audiowizualnych,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Katalog księgozbioru podręcznego 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572266" y="1412776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9865" y="4316196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Znalezione obrazy dla zapytania udostepnianie księgozbioru za pomocą czytnika kodów kreskowy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83774" y="1556792"/>
            <a:ext cx="3991826" cy="22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1952</TotalTime>
  <Words>736</Words>
  <Application>Microsoft Office PowerPoint</Application>
  <PresentationFormat>Pokaz na ekranie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Kształt fali</vt:lpstr>
      <vt:lpstr>  ZAPRASZAMY UCZNIÓW KLAS VII ORAZ KLAS II, III G DO BIBLIOTEKI SZKOLNEJ NA DRUGIM PIĘTRZE </vt:lpstr>
      <vt:lpstr>KIERUNKI GROMADZENIA ZBIORÓW</vt:lpstr>
      <vt:lpstr>Gromadzenie</vt:lpstr>
      <vt:lpstr>Literatura regionalna </vt:lpstr>
      <vt:lpstr>MATERIAŁY AUDIOWIZUALNE</vt:lpstr>
      <vt:lpstr>CZASOPISMA MŁODZIEŻOWE prenumerowane na bieżąco</vt:lpstr>
      <vt:lpstr>Bestsellery</vt:lpstr>
      <vt:lpstr>UDOSTĘPNIANIE</vt:lpstr>
      <vt:lpstr>KATALOGI</vt:lpstr>
      <vt:lpstr>DZIAŁALNOŚĆ INFORMACYJNA DYDAKTYCZNA</vt:lpstr>
      <vt:lpstr>PRACA Z KOŁEM PRZYJACIÓŁ BIBLIOTEKI</vt:lpstr>
      <vt:lpstr>INTERNETOWE CENTRUM INFORMACJI MULTIMEDIALNEJ - ICIM</vt:lpstr>
      <vt:lpstr>Cykliczne imprezy i akcje w bibliotece</vt:lpstr>
      <vt:lpstr>MIĘDZYNARODOWY MIESIĄC BIBLIOTEK SZKOLNYCH</vt:lpstr>
      <vt:lpstr>ANDRZEJKI W BIBLIOTECE</vt:lpstr>
      <vt:lpstr>ŚWIĘTA W BIBLIOTECE</vt:lpstr>
      <vt:lpstr>BEZPIECZEŃSTWO W SIECI</vt:lpstr>
      <vt:lpstr>TYDZIEŃ BIBLIOTEK</vt:lpstr>
      <vt:lpstr>OGÓLNOPOLSKIE AKCJE MASOWEGO CZYTANIA</vt:lpstr>
      <vt:lpstr>ZAPRASZAMY UCZNIÓW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BIBLIOTEKA GIMNAZJUM NR 1 W KOŃSKICH</dc:title>
  <dc:creator>bibliomol</dc:creator>
  <cp:lastModifiedBy>bibliomol</cp:lastModifiedBy>
  <cp:revision>129</cp:revision>
  <dcterms:created xsi:type="dcterms:W3CDTF">2013-02-20T13:12:08Z</dcterms:created>
  <dcterms:modified xsi:type="dcterms:W3CDTF">2017-10-25T11:22:10Z</dcterms:modified>
</cp:coreProperties>
</file>