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59" r:id="rId5"/>
    <p:sldId id="260" r:id="rId6"/>
    <p:sldId id="262" r:id="rId7"/>
    <p:sldId id="263" r:id="rId8"/>
    <p:sldId id="265" r:id="rId9"/>
    <p:sldId id="266" r:id="rId10"/>
    <p:sldId id="261" r:id="rId11"/>
    <p:sldId id="271" r:id="rId12"/>
    <p:sldId id="267" r:id="rId13"/>
    <p:sldId id="268" r:id="rId14"/>
    <p:sldId id="270" r:id="rId15"/>
    <p:sldId id="272" r:id="rId16"/>
    <p:sldId id="274" r:id="rId1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08C86BC-2730-4A1C-9FDA-F828D0BF1393}" type="datetimeFigureOut">
              <a:rPr lang="pl-PL" smtClean="0"/>
              <a:t>2020-11-10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9C4F6CC-7762-4E9D-B7E0-B73409FE4C72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youtu.be/lHyQA2HK7X4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11 Listopada w Katedrze Radomskiej – Katedra Radoms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9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cut/>
      </p:transition>
    </mc:Choice>
    <mc:Fallback xmlns="">
      <p:transition advClick="0"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763688" y="782089"/>
            <a:ext cx="5904656" cy="522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Śnieżył się styczeń. 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Poszli niepomni przestrogi, obliczeń,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Poszli, by walczyć najgodniej, najprościej,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Życie położyć przy budowie dzieła,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Które się zwało - wskrzeszeniem wolności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 krzyknąć światu - "Jeszcze Polska nie zginęła"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Lasy ich skryły,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 potem okryły ich ciemne mogiły,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Lasy, kazamaty pełne nocy, ku kiru,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Tajgi śnieżyste i lody Sybiru.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Lecz w sercach nie zgasł znicz Polski zwycięskiej.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Był taki rok, rok sześćdziesiąty trzeci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Bój beznadziejny, odwaga bez miary.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Przez krew, przez zgliszcza, łzy, droga mozolna.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Był przedostatni etap, próba wiary,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Aby w nas dzisiaj żyła Polska wolna."</a:t>
            </a:r>
            <a:endParaRPr lang="pl-PL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0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2000">
        <p14:honeycomb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" y="7937"/>
            <a:ext cx="9143999" cy="685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Bitwa pod Racławicami. Zwycięstwo, które rozpaliło ogień insurekcji  kościuszkowskiej | TwojaHistor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2" descr="Powstanie listopadowe – klęska na własne życzenie - Historia -  polskieradio.p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403648" y="476672"/>
            <a:ext cx="70567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4400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4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ODZYSKANIE  </a:t>
            </a:r>
            <a:endParaRPr lang="pl-PL" sz="4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4400" b="1" dirty="0">
                <a:solidFill>
                  <a:schemeClr val="bg1"/>
                </a:solidFill>
                <a:latin typeface="Book Antiqua" panose="02040602050305030304" pitchFamily="18" charset="0"/>
              </a:rPr>
              <a:t>NIEPODLEGŁOŚCI</a:t>
            </a:r>
          </a:p>
        </p:txBody>
      </p:sp>
    </p:spTree>
    <p:extLst>
      <p:ext uri="{BB962C8B-B14F-4D97-AF65-F5344CB8AC3E}">
        <p14:creationId xmlns:p14="http://schemas.microsoft.com/office/powerpoint/2010/main" val="8389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2000">
        <p14:switch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Bitwa pod Racławicami. Zwycięstwo, które rozpaliło ogień insurekcji  kościuszkowskiej | TwojaHistor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2" descr="https://sekretywarszawy.pl/sites/default/files/styles/large/public/field/image/noc_listopadowa.jpg?itok=5I2cHq12"/>
          <p:cNvSpPr>
            <a:spLocks noChangeAspect="1" noChangeArrowheads="1"/>
          </p:cNvSpPr>
          <p:nvPr/>
        </p:nvSpPr>
        <p:spPr bwMode="auto">
          <a:xfrm>
            <a:off x="155575" y="-1905000"/>
            <a:ext cx="75247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611560" y="692696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W 1914 roku rozpoczęła się I wojna światowa. Skłócone państwa zaborcze walczyły ze sobą. W sercach Polaków zapłonęła nadzieja, że nadchodzi wyzwolenie. Józef Piłsudski ruszył do boju ze swymi legionami.                         Rozpoczął się ostatni etap walki o wolność.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Nadszedł dzień 11 listopada 1918 roku. Dzień, który położył kres niewoli. Nastała Polska wywalczona z trudem, krwią ochotników, krwią kilku pokoleń…</a:t>
            </a:r>
            <a:endParaRPr lang="pl-PL" sz="1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92" y="3501008"/>
            <a:ext cx="4229132" cy="2314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7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85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Bitwa pod Racławicami. Zwycięstwo, które rozpaliło ogień insurekcji  kościuszkowskiej | TwojaHistor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2" descr="Powstanie listopadowe – klęska na własne życzenie - Historia -  polskieradio.p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307975" y="404664"/>
            <a:ext cx="85124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W dniu 11 listopada 1918 roku  Rada Regencyjna przekazała Józefowi Piłsudskiemu władzę nad formującym się Wojskiem Polskim, a trzy dni później przekazała mu władzę cywilną.</a:t>
            </a:r>
            <a:endParaRPr lang="pl-PL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AutoShape 4" descr="Józef Piłsudski | Warszawikia | Fandom"/>
          <p:cNvSpPr>
            <a:spLocks noChangeAspect="1" noChangeArrowheads="1"/>
          </p:cNvSpPr>
          <p:nvPr/>
        </p:nvSpPr>
        <p:spPr bwMode="auto">
          <a:xfrm>
            <a:off x="155575" y="-944563"/>
            <a:ext cx="13716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76446"/>
            <a:ext cx="3319537" cy="479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240944" cy="2427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88" y="2952494"/>
            <a:ext cx="2612884" cy="3816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9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85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Bitwa pod Racławicami. Zwycięstwo, które rozpaliło ogień insurekcji  kościuszkowskiej | TwojaHistor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2" descr="Powstanie listopadowe – klęska na własne życzenie - Historia -  polskieradio.p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251520" y="312738"/>
            <a:ext cx="842493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Święto 11 listopada sprawia, że w zabieganym życiu zatrzymujemy się na chwilę i wspominamy tych, którzy walczyli o naszą wolność</a:t>
            </a:r>
            <a:r>
              <a:rPr lang="pl-PL" b="1" dirty="0">
                <a:solidFill>
                  <a:schemeClr val="bg1"/>
                </a:solidFill>
                <a:latin typeface="Book Antiqua" panose="02040602050305030304" pitchFamily="18" charset="0"/>
              </a:rPr>
              <a:t>,</a:t>
            </a:r>
            <a:r>
              <a:rPr lang="pl-PL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                                            składamy kwiaty pod pomnikami tych, którzy poświęcili dla nas swoje życie. </a:t>
            </a:r>
          </a:p>
          <a:p>
            <a:pPr algn="ctr"/>
            <a:endParaRPr lang="pl-PL" dirty="0"/>
          </a:p>
        </p:txBody>
      </p:sp>
      <p:pic>
        <p:nvPicPr>
          <p:cNvPr id="1026" name="Picture 2" descr="C:\Users\DOM\Desktop\ScreenShot7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408712" cy="4874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10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doors dir="ver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85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Bitwa pod Racławicami. Zwycięstwo, które rozpaliło ogień insurekcji  kościuszkowskiej | TwojaHistor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2" descr="Powstanie listopadowe – klęska na własne życzenie - Historia -  polskieradio.p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2555776" y="692696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Pamiętajcie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 wszystkie czasy, w całym kraju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Pamiętajcie o tych, co już powrotu nie mają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Pamiętajcie, nie płaczcie,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Zduście jęk w gardle na myśl o zbrodni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Pamięci tych, co padli, bądźcie ich godni,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Wieczyście godni.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Ludzie, dopóki serce jeszcze żywe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Zapamiętajcie, za jaką cenę zdobyto szczęśliwość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 dzieciom swoim opowiedzcie o nich by również pamiętały.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Nieście marzenia przez lata, po kraju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 w rzeczywistość wcielajcie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Lecz o tych, co już powrotu nie mają 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Zaklinam 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pamiętajcie! 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 Polska, o której wolność tyle pokoleń się biło, stała się faktem! </a:t>
            </a:r>
            <a:br>
              <a:rPr lang="pl-PL" sz="14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1400" dirty="0" smtClean="0">
                <a:latin typeface="Book Antiqua" panose="02040602050305030304" pitchFamily="18" charset="0"/>
              </a:rPr>
              <a:t/>
            </a:r>
            <a:br>
              <a:rPr lang="pl-PL" sz="1400" dirty="0" smtClean="0">
                <a:latin typeface="Book Antiqua" panose="02040602050305030304" pitchFamily="18" charset="0"/>
              </a:rPr>
            </a:br>
            <a:endParaRPr lang="pl-PL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2000">
        <p14:conveyor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85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Bitwa pod Racławicami. Zwycięstwo, które rozpaliło ogień insurekcji  kościuszkowskiej | TwojaHistor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2" descr="Powstanie listopadowe – klęska na własne życzenie - Historia -  polskieradio.p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87127" y="1268760"/>
            <a:ext cx="7847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k Antiqua" panose="02040602050305030304" pitchFamily="18" charset="0"/>
              </a:rPr>
              <a:t>Niezwykła animacja </a:t>
            </a:r>
            <a:r>
              <a:rPr lang="pl-PL" sz="32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z okazji Narodowego Święta Niepodległości</a:t>
            </a:r>
            <a:endParaRPr lang="pl-PL" sz="32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2440017" y="3717032"/>
            <a:ext cx="4288290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u="sng" dirty="0">
                <a:solidFill>
                  <a:schemeClr val="bg1"/>
                </a:solidFill>
                <a:latin typeface="Calibri"/>
                <a:ea typeface="Calibri"/>
                <a:cs typeface="Arial"/>
                <a:hlinkClick r:id="rId2"/>
              </a:rPr>
              <a:t>https://youtu.be/lHyQA2HK7X4</a:t>
            </a:r>
            <a:endParaRPr lang="pl-PL" sz="2400" b="1" dirty="0">
              <a:solidFill>
                <a:schemeClr val="bg1"/>
              </a:solidFill>
              <a:effectLst/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8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doors dir="ver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odtytuł 1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8064896" cy="6048672"/>
          </a:xfrm>
        </p:spPr>
        <p:txBody>
          <a:bodyPr>
            <a:normAutofit fontScale="77500" lnSpcReduction="20000"/>
          </a:bodyPr>
          <a:lstStyle/>
          <a:p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Ojczyzna wolna, znowu wolna!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Tak bije serce, huczą skronie!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 Biały Orzeł w słońcu kwiatów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Przyleciał, by go ująć w dłonie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endParaRPr lang="pl-PL" sz="3300" b="1" i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Zawsze był z nami – ptak wspaniały,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Choć czasem ktoś odszedł daleko...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Bronił tej ziemi, bo ja kochał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Sercem pokoleń już od wieków.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endParaRPr lang="pl-PL" sz="3300" b="1" i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/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Dziś w całej Polsce brzmi Mazurek...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Dzisiaj radości kanonada!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Witamy wszyscy Niepodległość</a:t>
            </a:r>
            <a:b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l-PL" sz="3300" b="1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 Jedenasty Listopada...</a:t>
            </a:r>
          </a:p>
          <a:p>
            <a:r>
              <a:rPr lang="pl-PL" dirty="0" smtClean="0">
                <a:solidFill>
                  <a:schemeClr val="tx1"/>
                </a:solidFill>
                <a:effectLst/>
              </a:rPr>
              <a:t/>
            </a:r>
            <a:br>
              <a:rPr lang="pl-PL" dirty="0" smtClean="0">
                <a:solidFill>
                  <a:schemeClr val="tx1"/>
                </a:solidFill>
                <a:effectLst/>
              </a:rPr>
            </a:br>
            <a:endParaRPr lang="pl-PL" dirty="0" smtClean="0">
              <a:solidFill>
                <a:schemeClr val="tx1"/>
              </a:solidFill>
            </a:endParaRPr>
          </a:p>
          <a:p>
            <a:endParaRPr lang="pl-PL" dirty="0"/>
          </a:p>
        </p:txBody>
      </p:sp>
      <p:pic>
        <p:nvPicPr>
          <p:cNvPr id="3" name="zozi-co-to-jest-niepodleglosc-piosenka-dla-dziec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>
        <p:fad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9143999" cy="685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Bitwa pod Racławicami. Zwycięstwo, które rozpaliło ogień insurekcji  kościuszkowskiej | TwojaHistor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2" descr="Powstanie listopadowe – klęska na własne życzenie - Historia -  polskieradio.p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151831" y="2060848"/>
            <a:ext cx="6840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400" b="1" dirty="0">
                <a:solidFill>
                  <a:schemeClr val="bg1"/>
                </a:solidFill>
                <a:latin typeface="Book Antiqua" panose="02040602050305030304" pitchFamily="18" charset="0"/>
              </a:rPr>
              <a:t>11 LISTOPADA 1918</a:t>
            </a:r>
          </a:p>
        </p:txBody>
      </p:sp>
    </p:spTree>
    <p:extLst>
      <p:ext uri="{BB962C8B-B14F-4D97-AF65-F5344CB8AC3E}">
        <p14:creationId xmlns:p14="http://schemas.microsoft.com/office/powerpoint/2010/main" val="3496361127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467544" y="404664"/>
            <a:ext cx="7920880" cy="520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pl-PL" sz="2400" b="1" dirty="0" smtClean="0">
                <a:solidFill>
                  <a:srgbClr val="000000"/>
                </a:solidFill>
                <a:effectLst/>
                <a:latin typeface="Book Antiqua"/>
                <a:ea typeface="Calibri"/>
                <a:cs typeface="Arial"/>
              </a:rPr>
              <a:t>W historii powszechnej dzień 11 listopada 1918 roku  zapisał się głównie jako data zakończenia                                     I wojny światowej.                                                                                     Obecnie, dla nas, Polaków to przede wszystkim Narodowe Święto Niepodległości. 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pl-PL" sz="2400" b="1" dirty="0" smtClean="0">
                <a:solidFill>
                  <a:srgbClr val="000000"/>
                </a:solidFill>
                <a:effectLst/>
                <a:latin typeface="Book Antiqua"/>
                <a:ea typeface="Calibri"/>
                <a:cs typeface="Arial"/>
              </a:rPr>
              <a:t> </a:t>
            </a:r>
            <a:r>
              <a:rPr lang="pl-PL" sz="2400" b="1" i="1" dirty="0" smtClean="0">
                <a:solidFill>
                  <a:srgbClr val="000000"/>
                </a:solidFill>
                <a:effectLst/>
                <a:latin typeface="Book Antiqua"/>
                <a:ea typeface="Calibri"/>
                <a:cs typeface="Arial"/>
              </a:rPr>
              <a:t>A w przeszłości:                                                                                                     </a:t>
            </a:r>
            <a:r>
              <a:rPr lang="pl-PL" sz="2400" b="1" dirty="0" smtClean="0">
                <a:solidFill>
                  <a:srgbClr val="000000"/>
                </a:solidFill>
                <a:effectLst/>
                <a:latin typeface="Book Antiqua"/>
                <a:ea typeface="Calibri"/>
                <a:cs typeface="Arial"/>
              </a:rPr>
              <a:t>Pod koniec XVIII wieku trzej potężni sąsiedzi Polski: Rosja, Austria Prusy dokonali jej rozbioru.                                                                     W 1795 roku Polska przestała istnieć jako państwo. </a:t>
            </a:r>
            <a:endParaRPr lang="pl-PL" sz="1600" b="1" dirty="0">
              <a:solidFill>
                <a:srgbClr val="000000"/>
              </a:solidFill>
              <a:effectLst/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154244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Czy to Niemcy, Rosja i Austria robiły rozbiory Polski?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8" y="664144"/>
            <a:ext cx="3444920" cy="348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Trzeci rozbiór Polski - Trzy rozbiory Polsk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520" y="3717032"/>
            <a:ext cx="3918084" cy="240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Trzy rozbiory Polsk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696"/>
            <a:ext cx="4678846" cy="275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44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1331640" y="1052737"/>
            <a:ext cx="67687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l-PL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Powstanie </a:t>
            </a:r>
            <a:r>
              <a:rPr lang="pl-PL" b="1" dirty="0">
                <a:solidFill>
                  <a:schemeClr val="bg1"/>
                </a:solidFill>
                <a:latin typeface="Book Antiqua" panose="02040602050305030304" pitchFamily="18" charset="0"/>
              </a:rPr>
              <a:t>kościuszkowskie </a:t>
            </a:r>
            <a:r>
              <a:rPr lang="pl-PL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w  </a:t>
            </a:r>
            <a:r>
              <a:rPr lang="pl-PL" b="1" dirty="0">
                <a:solidFill>
                  <a:schemeClr val="bg1"/>
                </a:solidFill>
                <a:latin typeface="Book Antiqua" panose="02040602050305030304" pitchFamily="18" charset="0"/>
              </a:rPr>
              <a:t>1794 roku było pierwszą na tak dużą skalę próbą ratowania niepodległości. </a:t>
            </a:r>
            <a:r>
              <a:rPr lang="pl-PL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Upadło </a:t>
            </a:r>
            <a:r>
              <a:rPr lang="pl-PL" b="1" dirty="0">
                <a:solidFill>
                  <a:schemeClr val="bg1"/>
                </a:solidFill>
                <a:latin typeface="Book Antiqua" panose="02040602050305030304" pitchFamily="18" charset="0"/>
              </a:rPr>
              <a:t>pod ciosami wojsk trzech zaborców. </a:t>
            </a:r>
            <a:r>
              <a:rPr lang="pl-PL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                                                                                    W </a:t>
            </a:r>
            <a:r>
              <a:rPr lang="pl-PL" b="1" dirty="0">
                <a:solidFill>
                  <a:schemeClr val="bg1"/>
                </a:solidFill>
                <a:latin typeface="Book Antiqua" panose="02040602050305030304" pitchFamily="18" charset="0"/>
              </a:rPr>
              <a:t>1830 roku wybuchło p</a:t>
            </a:r>
            <a:r>
              <a:rPr lang="pl-PL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owstanie listopadowe </a:t>
            </a:r>
            <a:r>
              <a:rPr lang="pl-PL" b="1" dirty="0">
                <a:solidFill>
                  <a:schemeClr val="bg1"/>
                </a:solidFill>
                <a:latin typeface="Book Antiqua" panose="02040602050305030304" pitchFamily="18" charset="0"/>
              </a:rPr>
              <a:t>krwawo tłumione przez zaborcę. </a:t>
            </a:r>
            <a:r>
              <a:rPr lang="pl-PL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                                                                                                                Jeszcze </a:t>
            </a:r>
            <a:r>
              <a:rPr lang="pl-PL" b="1" dirty="0">
                <a:solidFill>
                  <a:schemeClr val="bg1"/>
                </a:solidFill>
                <a:latin typeface="Book Antiqua" panose="02040602050305030304" pitchFamily="18" charset="0"/>
              </a:rPr>
              <a:t>raz naród zerwał się do boju w 1863 roku w </a:t>
            </a:r>
            <a:r>
              <a:rPr lang="pl-PL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powstaniu styczniowym</a:t>
            </a:r>
            <a:r>
              <a:rPr lang="pl-PL" b="1" dirty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979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Kalendarium Insurekcji Kościuszkowskiej – Małopolski Szlak Insurekcji  Kościuszkowskie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5" y="764704"/>
            <a:ext cx="4126031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istoria Polski w malarstwie: Insurekcja kościuszkowska - 12 marca 17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5" y="3140968"/>
            <a:ext cx="4121924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Bitwa pod Racławicami. Zwycięstwo, które rozpaliło ogień insurekcji  kościuszkowskiej | TwojaHistor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6" name="Picture 8" descr="Bitwa pod Racławicami. Zwycięstwo, które rozpaliło ogień insurekcji  kościuszkowskiej | TwojaHistoria.p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3960439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Bitwa pod Racławicami. Zwycięstwo, które rozpaliło ogień insurekcji  kościuszkowskiej | TwojaHistor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692696"/>
            <a:ext cx="421884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 descr="Powstanie listopadowe – Wikipedia, wolna encyklopedia"/>
          <p:cNvSpPr>
            <a:spLocks noChangeAspect="1" noChangeArrowheads="1"/>
          </p:cNvSpPr>
          <p:nvPr/>
        </p:nvSpPr>
        <p:spPr bwMode="auto">
          <a:xfrm>
            <a:off x="155575" y="-822325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96202"/>
            <a:ext cx="4170197" cy="2680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3" y="3789040"/>
            <a:ext cx="3790474" cy="2324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05" y="3392996"/>
            <a:ext cx="3964935" cy="2230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968886"/>
      </p:ext>
    </p:extLst>
  </p:cSld>
  <p:clrMapOvr>
    <a:masterClrMapping/>
  </p:clrMapOvr>
  <p:transition spd="slow" advClick="0" advTm="12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ie chodzi o rozbiór Polski - Publicystyka - rp.p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Bitwa pod Racławicami. Zwycięstwo, które rozpaliło ogień insurekcji  kościuszkowskiej | TwojaHistoria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6" y="3581250"/>
            <a:ext cx="3791622" cy="2437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2695"/>
            <a:ext cx="3248000" cy="2888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3611421"/>
            <a:ext cx="3798656" cy="2437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772928"/>
      </p:ext>
    </p:extLst>
  </p:cSld>
  <p:clrMapOvr>
    <a:masterClrMapping/>
  </p:clrMapOvr>
  <p:transition spd="slow" advClick="0" advTm="12000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yzont">
  <a:themeElements>
    <a:clrScheme name="Hory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y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y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426</TotalTime>
  <Words>268</Words>
  <Application>Microsoft Office PowerPoint</Application>
  <PresentationFormat>Pokaz na ekranie (4:3)</PresentationFormat>
  <Paragraphs>20</Paragraphs>
  <Slides>16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Horyzont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DOM</dc:creator>
  <cp:lastModifiedBy>DOM</cp:lastModifiedBy>
  <cp:revision>44</cp:revision>
  <dcterms:created xsi:type="dcterms:W3CDTF">2020-11-09T13:45:54Z</dcterms:created>
  <dcterms:modified xsi:type="dcterms:W3CDTF">2020-11-10T13:00:12Z</dcterms:modified>
</cp:coreProperties>
</file>