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67" r:id="rId5"/>
    <p:sldId id="269" r:id="rId6"/>
    <p:sldId id="270" r:id="rId7"/>
    <p:sldId id="271" r:id="rId8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F83C7-602D-49A3-AD61-F273C205205D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26CDE-57C4-4C15-B4EA-856C683639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5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26CDE-57C4-4C15-B4EA-856C6836391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6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4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31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32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29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0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27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71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6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49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30D1-477C-492B-8D7E-D9FF4FDEC3FA}" type="datetimeFigureOut">
              <a:rPr lang="pl-PL" smtClean="0"/>
              <a:t>2019-11-26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2222-2519-479A-A7C5-4BFE790F31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33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84" y="281453"/>
            <a:ext cx="476250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90500"/>
            <a:ext cx="7772400" cy="1157114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Jak przebiegał MIĘDZYNARODOWY  MIESIĄC BIBLIOTEK SZKOLNYCH 2019 w naszej szkole</a:t>
            </a:r>
            <a:endParaRPr lang="pl-PL" sz="28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1221600"/>
            <a:ext cx="6400800" cy="2467440"/>
          </a:xfrm>
        </p:spPr>
        <p:txBody>
          <a:bodyPr>
            <a:normAutofit/>
          </a:bodyPr>
          <a:lstStyle/>
          <a:p>
            <a:endParaRPr lang="pl-PL" sz="40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21075233">
            <a:off x="332734" y="1571618"/>
            <a:ext cx="2100425" cy="132343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+mj-lt"/>
              </a:rPr>
              <a:t>Wyobraź sobie….</a:t>
            </a:r>
            <a:endParaRPr lang="pl-PL" sz="4000" b="1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508104" y="3841417"/>
            <a:ext cx="35283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OBCHODY ODBYŁY SIĘ </a:t>
            </a:r>
            <a:br>
              <a:rPr lang="pl-PL" b="1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</a:br>
            <a:r>
              <a:rPr lang="pl-PL" b="1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W PAŹDZIERNIKU </a:t>
            </a:r>
            <a:br>
              <a:rPr lang="pl-PL" b="1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</a:br>
            <a:r>
              <a:rPr lang="pl-PL" b="1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I W LISTOPADZIE </a:t>
            </a:r>
            <a:br>
              <a:rPr lang="pl-PL" b="1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</a:br>
            <a:r>
              <a:rPr lang="pl-PL" b="1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W BIBLIOTECE</a:t>
            </a:r>
            <a:endParaRPr lang="pl-PL" b="1" dirty="0">
              <a:latin typeface="Baskerville Old Face" panose="02020602080505020303" pitchFamily="18" charset="0"/>
              <a:cs typeface="Andalus" panose="02020603050405020304" pitchFamily="18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7814"/>
            <a:ext cx="1933575" cy="190500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4" descr="Znalezione obrazy dla zapytania: CZYTA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9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1470"/>
            <a:ext cx="8291264" cy="1152128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Jak realizowaliśmy PROGRAM OBCHODÓW MIĘDZYNARODOWEGO MIESIĄCA BIBLIOTEK SZKOLNYCH W NASZEJ SZKOLE</a:t>
            </a:r>
            <a:endParaRPr lang="pl-PL" sz="24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7614"/>
            <a:ext cx="6840760" cy="3600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sz="11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l-PL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ODBYŁ SIĘ KONKURS – </a:t>
            </a:r>
            <a:br>
              <a:rPr lang="pl-PL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pl-PL" sz="48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Dokończ zdanie </a:t>
            </a:r>
            <a:r>
              <a:rPr lang="pl-PL" sz="5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„ Czytanie książek </a:t>
            </a:r>
            <a:br>
              <a:rPr lang="pl-PL" sz="5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pl-PL" sz="5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dla mnie….”</a:t>
            </a:r>
          </a:p>
          <a:p>
            <a:r>
              <a:rPr lang="pl-PL" sz="3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Należało dokończyć zdanie interesującą, wyjątkową frazą</a:t>
            </a:r>
            <a:endParaRPr lang="pl-PL" sz="3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l-PL" sz="3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Uczniowie, którzy wzięli udział w konkursie zredagowali ciekawe wypowiedzi. Książka zapewnia im m.in. rozrywkę,  pobudza fantazję, jest sposobem na życie oraz magicznym przeżyciem, odskocznią od rzeczywistości, ponadto rozwija wyobraźnię.  Jury wyróżniło frazę Julii </a:t>
            </a:r>
            <a:r>
              <a:rPr lang="pl-PL" sz="34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Pierzchalskiej</a:t>
            </a:r>
            <a:r>
              <a:rPr lang="pl-PL" sz="3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z kl.8a i Mikołaja Brzeskiego z 7c.   </a:t>
            </a:r>
            <a:endParaRPr lang="pl-PL" sz="3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3638"/>
            <a:ext cx="2373635" cy="1455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01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80920" cy="864095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sz="500" dirty="0"/>
              <a:t/>
            </a:r>
            <a:br>
              <a:rPr lang="pl-PL" sz="500" dirty="0"/>
            </a:br>
            <a:r>
              <a:rPr lang="pl-PL" sz="500" dirty="0" smtClean="0"/>
              <a:t/>
            </a:r>
            <a:br>
              <a:rPr lang="pl-PL" sz="500" dirty="0" smtClean="0"/>
            </a:br>
            <a:r>
              <a:rPr lang="pl-PL" sz="500" dirty="0"/>
              <a:t/>
            </a:r>
            <a:br>
              <a:rPr lang="pl-PL" sz="500" dirty="0"/>
            </a:br>
            <a:r>
              <a:rPr lang="pl-PL" sz="500" dirty="0" smtClean="0"/>
              <a:t/>
            </a:r>
            <a:br>
              <a:rPr lang="pl-PL" sz="500" dirty="0" smtClean="0"/>
            </a:br>
            <a:r>
              <a:rPr lang="pl-PL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krzyżówka czytelnicza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pl-PL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14392"/>
            <a:ext cx="6192688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Wielu czytelników zgłosiło się </a:t>
            </a:r>
            <a:br>
              <a:rPr lang="pl-PL" b="1" dirty="0" smtClean="0"/>
            </a:br>
            <a:r>
              <a:rPr lang="pl-PL" b="1" dirty="0" smtClean="0"/>
              <a:t>po krzyżówkę czytelniczą, wszyscy odgadli poszczególne terminy i  otrzymali punkty </a:t>
            </a:r>
          </a:p>
          <a:p>
            <a:pPr marL="0" indent="0">
              <a:buNone/>
            </a:pPr>
            <a:r>
              <a:rPr lang="pl-PL" b="1" dirty="0"/>
              <a:t> </a:t>
            </a:r>
            <a:r>
              <a:rPr lang="pl-PL" b="1" dirty="0" smtClean="0"/>
              <a:t>   z zachowania. </a:t>
            </a:r>
            <a:r>
              <a:rPr lang="pl-PL" b="1" dirty="0" smtClean="0">
                <a:solidFill>
                  <a:srgbClr val="FF0000"/>
                </a:solidFill>
              </a:rPr>
              <a:t>Hasło brzmiało „Kocham czytanie książek”.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24" y="1635646"/>
            <a:ext cx="1980937" cy="32511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80920" cy="1512168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sz="500" dirty="0"/>
              <a:t/>
            </a:r>
            <a:br>
              <a:rPr lang="pl-PL" sz="500" dirty="0"/>
            </a:br>
            <a:r>
              <a:rPr lang="pl-PL" sz="500" dirty="0" smtClean="0"/>
              <a:t/>
            </a:r>
            <a:br>
              <a:rPr lang="pl-PL" sz="500" dirty="0" smtClean="0"/>
            </a:br>
            <a:r>
              <a:rPr lang="pl-PL" sz="500" dirty="0"/>
              <a:t/>
            </a:r>
            <a:br>
              <a:rPr lang="pl-PL" sz="500" dirty="0"/>
            </a:br>
            <a:r>
              <a:rPr lang="pl-PL" sz="500" dirty="0" smtClean="0"/>
              <a:t/>
            </a:r>
            <a:br>
              <a:rPr lang="pl-PL" sz="500" dirty="0" smtClean="0"/>
            </a:br>
            <a:r>
              <a:rPr lang="pl-PL" sz="27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akcja „poczytajmy”- starszy czyta młodszemu</a:t>
            </a:r>
            <a:br>
              <a:rPr lang="pl-PL" sz="27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pl-PL" sz="27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/>
            </a:r>
            <a:br>
              <a:rPr lang="pl-PL" sz="27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pl-PL" sz="27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akcja „ogród pełen </a:t>
            </a:r>
            <a:r>
              <a:rPr lang="pl-PL" sz="2700" b="1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ksiĄŻEK</a:t>
            </a:r>
            <a:r>
              <a:rPr lang="pl-PL" sz="27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”</a:t>
            </a:r>
            <a:br>
              <a:rPr lang="pl-PL" sz="27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endParaRPr lang="pl-PL" sz="27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9662"/>
            <a:ext cx="5112568" cy="3240360"/>
          </a:xfrm>
        </p:spPr>
        <p:txBody>
          <a:bodyPr>
            <a:normAutofit fontScale="62500" lnSpcReduction="20000"/>
          </a:bodyPr>
          <a:lstStyle/>
          <a:p>
            <a:r>
              <a:rPr lang="pl-PL" sz="35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Chętne uczennice klas ósmych </a:t>
            </a:r>
          </a:p>
          <a:p>
            <a:pPr marL="0" indent="0">
              <a:buNone/>
            </a:pPr>
            <a:r>
              <a:rPr lang="pl-PL" sz="3500" b="1" dirty="0">
                <a:solidFill>
                  <a:srgbClr val="C00000"/>
                </a:solidFill>
                <a:latin typeface="Bell MT" panose="02020503060305020303" pitchFamily="18" charset="0"/>
              </a:rPr>
              <a:t>c</a:t>
            </a:r>
            <a:r>
              <a:rPr lang="pl-PL" sz="35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zytały  młodszym dzieciom </a:t>
            </a:r>
          </a:p>
          <a:p>
            <a:pPr marL="0" indent="0">
              <a:buNone/>
            </a:pPr>
            <a:r>
              <a:rPr lang="pl-PL" sz="35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w świetlicy szkolnej i  przygotowywały dla nich zagadki. </a:t>
            </a:r>
          </a:p>
          <a:p>
            <a:endParaRPr lang="pl-PL" sz="3500" b="1" dirty="0" smtClean="0">
              <a:latin typeface="Bell MT" panose="02020503060305020303" pitchFamily="18" charset="0"/>
            </a:endParaRPr>
          </a:p>
          <a:p>
            <a:r>
              <a:rPr lang="pl-PL" sz="35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W czytelni odbywały się </a:t>
            </a:r>
          </a:p>
          <a:p>
            <a:pPr marL="0" indent="0">
              <a:buNone/>
            </a:pPr>
            <a:r>
              <a:rPr lang="pl-PL" sz="3500" b="1" dirty="0">
                <a:solidFill>
                  <a:srgbClr val="C00000"/>
                </a:solidFill>
                <a:latin typeface="Bell MT" panose="02020503060305020303" pitchFamily="18" charset="0"/>
              </a:rPr>
              <a:t>s</a:t>
            </a:r>
            <a:r>
              <a:rPr lang="pl-PL" sz="35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potkania, podczas których miłośniczki </a:t>
            </a:r>
            <a:r>
              <a:rPr lang="pl-PL" sz="3500" b="1" dirty="0" err="1" smtClean="0">
                <a:solidFill>
                  <a:srgbClr val="C00000"/>
                </a:solidFill>
                <a:latin typeface="Bell MT" panose="02020503060305020303" pitchFamily="18" charset="0"/>
              </a:rPr>
              <a:t>Harrego</a:t>
            </a:r>
            <a:r>
              <a:rPr lang="pl-PL" sz="35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 Pottera dyskutowały na temat poszczególnych tomów powieści </a:t>
            </a:r>
            <a:br>
              <a:rPr lang="pl-PL" sz="3500" b="1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pl-PL" sz="35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o ulubionym czarodzieju i świecie magii.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9822"/>
            <a:ext cx="3078088" cy="173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8136904" cy="864096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27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podchody biblioteczne</a:t>
            </a:r>
            <a:endParaRPr lang="pl-PL" sz="27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31590"/>
            <a:ext cx="5674122" cy="38846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Bell MT" panose="02020503060305020303" pitchFamily="18" charset="0"/>
              </a:rPr>
              <a:t>14 listopada odbyły się podchody biblioteczne - </a:t>
            </a:r>
            <a:r>
              <a:rPr lang="pl-PL" b="1" dirty="0">
                <a:latin typeface="Bell MT" panose="02020503060305020303" pitchFamily="18" charset="0"/>
              </a:rPr>
              <a:t>z</a:t>
            </a:r>
            <a:r>
              <a:rPr lang="pl-PL" b="1" dirty="0" smtClean="0">
                <a:latin typeface="Bell MT" panose="02020503060305020303" pitchFamily="18" charset="0"/>
              </a:rPr>
              <a:t>abawa dla czytelników, którzy dobrze </a:t>
            </a:r>
            <a:r>
              <a:rPr lang="pl-PL" b="1" dirty="0">
                <a:latin typeface="Bell MT" panose="02020503060305020303" pitchFamily="18" charset="0"/>
              </a:rPr>
              <a:t>znają </a:t>
            </a:r>
            <a:r>
              <a:rPr lang="pl-PL" b="1" dirty="0" smtClean="0">
                <a:latin typeface="Bell MT" panose="02020503060305020303" pitchFamily="18" charset="0"/>
              </a:rPr>
              <a:t>biblioteczne zakamarki</a:t>
            </a:r>
            <a:r>
              <a:rPr lang="pl-PL" b="1" dirty="0">
                <a:latin typeface="Bell MT" panose="02020503060305020303" pitchFamily="18" charset="0"/>
              </a:rPr>
              <a:t>.  </a:t>
            </a:r>
            <a:endParaRPr lang="pl-PL" b="1" dirty="0" smtClean="0">
              <a:latin typeface="Bell MT" panose="02020503060305020303" pitchFamily="18" charset="0"/>
            </a:endParaRPr>
          </a:p>
          <a:p>
            <a:pPr marL="0" lvl="0" indent="0">
              <a:buNone/>
            </a:pPr>
            <a:r>
              <a:rPr lang="pl-PL" b="1" dirty="0" smtClean="0">
                <a:latin typeface="Bell MT" panose="02020503060305020303" pitchFamily="18" charset="0"/>
              </a:rPr>
              <a:t>Dziewczęta rozwiązywały zagadki czytelnicze, odnajdywały ukryte </a:t>
            </a:r>
            <a:r>
              <a:rPr lang="pl-PL" b="1" dirty="0">
                <a:latin typeface="Bell MT" panose="02020503060305020303" pitchFamily="18" charset="0"/>
              </a:rPr>
              <a:t>książki, </a:t>
            </a:r>
            <a:r>
              <a:rPr lang="pl-PL" b="1" dirty="0" smtClean="0">
                <a:latin typeface="Bell MT" panose="02020503060305020303" pitchFamily="18" charset="0"/>
              </a:rPr>
              <a:t>koperty, poszukiwały informacji w książkach i w </a:t>
            </a:r>
            <a:r>
              <a:rPr lang="pl-PL" b="1" dirty="0" err="1" smtClean="0">
                <a:latin typeface="Bell MT" panose="02020503060305020303" pitchFamily="18" charset="0"/>
              </a:rPr>
              <a:t>internecie</a:t>
            </a:r>
            <a:r>
              <a:rPr lang="pl-PL" b="1" dirty="0" smtClean="0">
                <a:latin typeface="Bell MT" panose="02020503060305020303" pitchFamily="18" charset="0"/>
              </a:rPr>
              <a:t>, układały ilustracje z puzzli </a:t>
            </a:r>
            <a:br>
              <a:rPr lang="pl-PL" b="1" dirty="0" smtClean="0">
                <a:latin typeface="Bell MT" panose="02020503060305020303" pitchFamily="18" charset="0"/>
              </a:rPr>
            </a:br>
            <a:r>
              <a:rPr lang="pl-PL" b="1" dirty="0" smtClean="0">
                <a:latin typeface="Bell MT" panose="02020503060305020303" pitchFamily="18" charset="0"/>
              </a:rPr>
              <a:t>i wyjaśniały terminy. </a:t>
            </a:r>
            <a:r>
              <a:rPr lang="pl-PL" b="1" dirty="0">
                <a:latin typeface="Bell MT" panose="02020503060305020303" pitchFamily="18" charset="0"/>
              </a:rPr>
              <a:t>C</a:t>
            </a:r>
            <a:r>
              <a:rPr lang="pl-PL" b="1" dirty="0" smtClean="0">
                <a:latin typeface="Bell MT" panose="02020503060305020303" pitchFamily="18" charset="0"/>
              </a:rPr>
              <a:t>elem zabawy było dotarcie do rozwiązania i odgadnięcie całego hasła, które okazało się cytatem z </a:t>
            </a:r>
            <a:r>
              <a:rPr lang="pl-PL" b="1" dirty="0">
                <a:latin typeface="Bell MT" panose="02020503060305020303" pitchFamily="18" charset="0"/>
              </a:rPr>
              <a:t>książki „Harry Potter i kamień filozoficzny” </a:t>
            </a:r>
            <a:r>
              <a:rPr lang="pl-PL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[„Są </a:t>
            </a:r>
            <a:r>
              <a:rPr lang="pl-PL" b="1" dirty="0">
                <a:solidFill>
                  <a:srgbClr val="C00000"/>
                </a:solidFill>
                <a:latin typeface="Bell MT" panose="02020503060305020303" pitchFamily="18" charset="0"/>
              </a:rPr>
              <a:t>takie wydarzenia, które przeżyte wspólnie- muszą się zakończyć </a:t>
            </a:r>
            <a:r>
              <a:rPr lang="pl-PL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przyjaźnią”].</a:t>
            </a:r>
            <a:endParaRPr lang="pl-PL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9582"/>
            <a:ext cx="2088231" cy="1174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Szkoła\Desktop\dokumenty biblioteki19.20\mmbs19\zdjęcia podchody 19\20191114_081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15" y="1289120"/>
            <a:ext cx="2152217" cy="1210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zkoła\Desktop\dokumenty biblioteki19.20\mmbs19\zdjęcia podchody 19\20191114_080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56" y="2455405"/>
            <a:ext cx="1800200" cy="1012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zkoła\Desktop\dokumenty biblioteki19.20\mmbs19\zdjęcia podchody 19\20191114_0804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18" y="3112376"/>
            <a:ext cx="1920214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zkoła\Desktop\dokumenty biblioteki19.20\mmbs19\zdjęcia podchody 19\20191114_0807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26" y="4083918"/>
            <a:ext cx="1671460" cy="940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80920" cy="1152128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sz="500" dirty="0"/>
              <a:t/>
            </a:r>
            <a:br>
              <a:rPr lang="pl-PL" sz="500" dirty="0"/>
            </a:br>
            <a:r>
              <a:rPr lang="pl-PL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wystawka </a:t>
            </a:r>
            <a:r>
              <a:rPr lang="pl-PL" sz="4000" b="1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ksiĄŻEK</a:t>
            </a:r>
            <a:r>
              <a:rPr lang="pl-PL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br>
              <a:rPr lang="pl-PL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pl-PL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„PODRÓŻE I WYPRAWY Z KSIĄŻKĄ”</a:t>
            </a:r>
            <a:endParaRPr lang="pl-PL" sz="4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9662"/>
            <a:ext cx="8712968" cy="280831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1" y="1419622"/>
            <a:ext cx="6666269" cy="37492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24936" cy="2088232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sz="4000" b="1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dziĘkujemy</a:t>
            </a:r>
            <a:r>
              <a:rPr lang="pl-PL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uczestnikom za udział </a:t>
            </a:r>
            <a:r>
              <a:rPr lang="pl-PL" sz="4000" b="1" dirty="0">
                <a:solidFill>
                  <a:srgbClr val="7030A0"/>
                </a:solidFill>
                <a:latin typeface="Algerian" panose="04020705040A02060702" pitchFamily="82" charset="0"/>
              </a:rPr>
              <a:t/>
            </a:r>
            <a:br>
              <a:rPr lang="pl-PL" sz="40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pl-PL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w </a:t>
            </a:r>
            <a:r>
              <a:rPr lang="pl-PL" sz="4000" b="1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MIĘDZYNARODOWYm</a:t>
            </a:r>
            <a:r>
              <a:rPr lang="pl-PL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 </a:t>
            </a:r>
            <a:r>
              <a:rPr lang="pl-PL" sz="4000" b="1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MIESIĄCu</a:t>
            </a:r>
            <a:r>
              <a:rPr lang="pl-PL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r>
              <a:rPr lang="pl-PL" sz="4000" b="1" dirty="0">
                <a:solidFill>
                  <a:srgbClr val="7030A0"/>
                </a:solidFill>
                <a:latin typeface="Algerian" panose="04020705040A02060702" pitchFamily="82" charset="0"/>
              </a:rPr>
              <a:t>BIBLIOTEK SZKOLNYCH 2019</a:t>
            </a:r>
            <a:endParaRPr lang="pl-PL" sz="4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9662"/>
            <a:ext cx="8712968" cy="327005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55726"/>
            <a:ext cx="5492750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115</Words>
  <Application>Microsoft Office PowerPoint</Application>
  <PresentationFormat>Pokaz na ekranie (16:9)</PresentationFormat>
  <Paragraphs>24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Jak przebiegał MIĘDZYNARODOWY  MIESIĄC BIBLIOTEK SZKOLNYCH 2019 w naszej szkole</vt:lpstr>
      <vt:lpstr>Jak realizowaliśmy PROGRAM OBCHODÓW MIĘDZYNARODOWEGO MIESIĄCA BIBLIOTEK SZKOLNYCH W NASZEJ SZKOLE</vt:lpstr>
      <vt:lpstr>    krzyżówka czytelnicza </vt:lpstr>
      <vt:lpstr>    akcja „poczytajmy”- starszy czyta młodszemu  akcja „ogród pełen ksiĄŻEK” </vt:lpstr>
      <vt:lpstr>podchody biblioteczne</vt:lpstr>
      <vt:lpstr> wystawka ksiĄŻEK  „PODRÓŻE I WYPRAWY Z KSIĄŻKĄ”</vt:lpstr>
      <vt:lpstr>dziĘkujemy uczestnikom za udział  w MIĘDZYNARODOWYm  MIESIĄCu BIBLIOTEK SZKOLNYCH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</dc:title>
  <dc:creator>bibliomol</dc:creator>
  <cp:lastModifiedBy>bibliomol</cp:lastModifiedBy>
  <cp:revision>67</cp:revision>
  <cp:lastPrinted>2019-10-02T09:16:02Z</cp:lastPrinted>
  <dcterms:created xsi:type="dcterms:W3CDTF">2017-11-06T08:02:33Z</dcterms:created>
  <dcterms:modified xsi:type="dcterms:W3CDTF">2019-11-26T12:20:05Z</dcterms:modified>
</cp:coreProperties>
</file>